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61" r:id="rId6"/>
    <p:sldId id="262" r:id="rId7"/>
    <p:sldId id="259" r:id="rId8"/>
    <p:sldId id="268" r:id="rId9"/>
    <p:sldId id="263" r:id="rId10"/>
    <p:sldId id="264" r:id="rId11"/>
    <p:sldId id="260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D3046-40C7-4183-951D-FC61F24E752D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ADB79-19B3-462E-8B09-4BF5DB706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2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Healthcare is an area that undergoes constant evolution</a:t>
            </a:r>
            <a:r>
              <a:rPr lang="en-US" baseline="0" dirty="0" smtClean="0"/>
              <a:t> due to emergence of new strains of diseases which calls for the need of equipped healthcare professionals.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ADB79-19B3-462E-8B09-4BF5DB706C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72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Training and education is achieved through development of programs that are aimed at achievement of specific area</a:t>
            </a:r>
            <a:r>
              <a:rPr lang="en-US" baseline="0" dirty="0" smtClean="0"/>
              <a:t> of problem</a:t>
            </a:r>
            <a:r>
              <a:rPr lang="en-US" dirty="0" smtClean="0"/>
              <a:t>. A particular</a:t>
            </a:r>
            <a:r>
              <a:rPr lang="en-US" baseline="0" dirty="0" smtClean="0"/>
              <a:t> training is aimed at solving a certain problem in healthcare. Continuous training equips the workers with the necessary skills required for quality 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ADB79-19B3-462E-8B09-4BF5DB706C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11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Training falls under several categories,</a:t>
            </a:r>
            <a:r>
              <a:rPr lang="en-US" baseline="0" dirty="0" smtClean="0"/>
              <a:t> ranging from the junior to the senior staff. Each level of training is critical in boosting the performance of an healthcare facility.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ADB79-19B3-462E-8B09-4BF5DB706C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03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Training is a pillar towards successful and skilled staff in an</a:t>
            </a:r>
            <a:r>
              <a:rPr lang="en-US" baseline="0" dirty="0" smtClean="0"/>
              <a:t> healthcare facility.  Training and education ranges from short term to long term training </a:t>
            </a:r>
            <a:r>
              <a:rPr lang="en-US" baseline="0" dirty="0" err="1" smtClean="0"/>
              <a:t>depnding</a:t>
            </a:r>
            <a:r>
              <a:rPr lang="en-US" baseline="0" dirty="0" smtClean="0"/>
              <a:t> on the nature of train </a:t>
            </a:r>
            <a:r>
              <a:rPr lang="en-US" baseline="0" dirty="0" err="1" smtClean="0"/>
              <a:t>ing</a:t>
            </a:r>
            <a:r>
              <a:rPr lang="en-US" baseline="0" dirty="0" smtClean="0"/>
              <a:t> and they are offered by various agencies that </a:t>
            </a:r>
            <a:r>
              <a:rPr lang="en-US" baseline="0" dirty="0" err="1" smtClean="0"/>
              <a:t>affilitiates</a:t>
            </a:r>
            <a:r>
              <a:rPr lang="en-US" baseline="0" dirty="0" smtClean="0"/>
              <a:t> of healthcare.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AADB79-19B3-462E-8B09-4BF5DB706C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64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2C057E-583F-46BF-AA00-5F3E73AAB330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A44C8CF-9243-4E9C-8F29-5E272C77D9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2438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Name: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Institution Affiliation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Training </a:t>
            </a:r>
            <a:r>
              <a:rPr lang="en-US" dirty="0" smtClean="0">
                <a:solidFill>
                  <a:srgbClr val="FF0000"/>
                </a:solidFill>
              </a:rPr>
              <a:t>and </a:t>
            </a:r>
            <a:r>
              <a:rPr lang="en-US" dirty="0" smtClean="0">
                <a:solidFill>
                  <a:srgbClr val="FF0000"/>
                </a:solidFill>
              </a:rPr>
              <a:t>Competence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ssessment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3047999"/>
          </a:xfrm>
        </p:spPr>
        <p:txBody>
          <a:bodyPr>
            <a:normAutofit fontScale="90000"/>
          </a:bodyPr>
          <a:lstStyle/>
          <a:p>
            <a:r>
              <a:rPr lang="en-US" sz="6600" dirty="0" smtClean="0"/>
              <a:t>Training and </a:t>
            </a:r>
            <a:r>
              <a:rPr lang="en-US" sz="6600" dirty="0"/>
              <a:t>E</a:t>
            </a:r>
            <a:r>
              <a:rPr lang="en-US" sz="6600" dirty="0" smtClean="0"/>
              <a:t>ducation </a:t>
            </a:r>
            <a:r>
              <a:rPr lang="en-US" sz="6600" dirty="0" smtClean="0"/>
              <a:t>in Healthcare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4584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105400"/>
            <a:ext cx="6512511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731520"/>
            <a:ext cx="7239000" cy="42214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20000"/>
              </a:lnSpc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The start up of a new healthcare facility is a process that requires that all the professionals involved are equipped with the organizations mission and vision. </a:t>
            </a:r>
          </a:p>
          <a:p>
            <a:pPr>
              <a:lnSpc>
                <a:spcPct val="220000"/>
              </a:lnSpc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For an healthcare facility to pick up at a faster rate and offer the required standard quality of care, its is critical to outline objectives as well as goals of the organization.</a:t>
            </a:r>
          </a:p>
          <a:p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32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478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1371600"/>
            <a:ext cx="7943088" cy="48768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training and education in Healthcare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Education and training leads to improvement in patient outcome.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It also leads to </a:t>
            </a:r>
            <a:r>
              <a:rPr lang="en-US" dirty="0" smtClean="0"/>
              <a:t>improvement </a:t>
            </a:r>
            <a:r>
              <a:rPr lang="en-US" dirty="0" smtClean="0"/>
              <a:t>in quality of care.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It protects of patients from harm (Hughes et la., 2016).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Education equips the healthcare professionals with the emerging trends and solutions in healthcare (Hughes et la., 2016).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Education and training  help in familiarizing the healthcare professionals with required standards and procedures.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3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912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Cont.’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Also, education and training helps the less experienced healthcare professionals in obtaining skills that are essential in provision of quality care (Hughes et la., 2016).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It is through training that healthcare professionals are able to share ideas derived from treating patients.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Training and education leads to improved service delivery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Training is central to allows for informed decisions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Education different hospital staffs to collaborate.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96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486400"/>
            <a:ext cx="8229600" cy="1066800"/>
          </a:xfrm>
        </p:spPr>
        <p:txBody>
          <a:bodyPr/>
          <a:lstStyle/>
          <a:p>
            <a:r>
              <a:rPr lang="en-US" dirty="0" smtClean="0"/>
              <a:t>Cont.’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81000"/>
            <a:ext cx="8229600" cy="57451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It is through training that healthcare workers are able to recognize and report problems that may impact on the well being of patients.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Training helps the more skilled and experienced personnel in management of the healthcare facility and the less skilled workers (Hughes et la., 2016).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Training is critical in achievement of patient satisfaction through efficient delivery of services by trained healthcare workers.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935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for </a:t>
            </a:r>
            <a:r>
              <a:rPr lang="en-US" dirty="0" smtClean="0"/>
              <a:t>Measuring </a:t>
            </a:r>
            <a:r>
              <a:rPr lang="en-US" dirty="0"/>
              <a:t>C</a:t>
            </a:r>
            <a:r>
              <a:rPr lang="en-US" dirty="0" smtClean="0"/>
              <a:t>ompetencies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701040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3567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5562600"/>
            <a:ext cx="6512511" cy="990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45008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400" dirty="0"/>
              <a:t>Measuring competences of healthcare workers is an effective way of determining the readiness level of each worker to deliver quality services to patients (</a:t>
            </a:r>
            <a:r>
              <a:rPr lang="en-US" sz="1400" dirty="0" err="1"/>
              <a:t>Kak</a:t>
            </a:r>
            <a:r>
              <a:rPr lang="en-US" sz="1400" dirty="0"/>
              <a:t> et al., 2016)</a:t>
            </a:r>
          </a:p>
          <a:p>
            <a:pPr>
              <a:lnSpc>
                <a:spcPct val="200000"/>
              </a:lnSpc>
            </a:pPr>
            <a:r>
              <a:rPr lang="en-US" sz="1400" dirty="0"/>
              <a:t>Also, measuring of competences is critical in checking whether healthcare workers are applying the correct skills while at workplace (</a:t>
            </a:r>
            <a:r>
              <a:rPr lang="en-US" sz="1400" dirty="0" err="1"/>
              <a:t>Kak</a:t>
            </a:r>
            <a:r>
              <a:rPr lang="en-US" sz="1400" dirty="0"/>
              <a:t> et al., 2016).</a:t>
            </a:r>
          </a:p>
          <a:p>
            <a:pPr>
              <a:lnSpc>
                <a:spcPct val="200000"/>
              </a:lnSpc>
            </a:pPr>
            <a:r>
              <a:rPr lang="en-US" sz="1400" dirty="0"/>
              <a:t>Measuring of competence leads to achievement of higher standards of performance.</a:t>
            </a:r>
          </a:p>
          <a:p>
            <a:pPr>
              <a:lnSpc>
                <a:spcPct val="200000"/>
              </a:lnSpc>
            </a:pPr>
            <a:r>
              <a:rPr lang="en-US" sz="1400" dirty="0"/>
              <a:t> measuring of competence enable the hospital to monitor its progress over time.</a:t>
            </a:r>
          </a:p>
          <a:p>
            <a:pPr>
              <a:lnSpc>
                <a:spcPct val="210000"/>
              </a:lnSpc>
            </a:pPr>
            <a:endParaRPr lang="en-US" sz="800" dirty="0"/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0104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803726"/>
            <a:ext cx="8229600" cy="1066800"/>
          </a:xfrm>
        </p:spPr>
        <p:txBody>
          <a:bodyPr/>
          <a:lstStyle/>
          <a:p>
            <a:r>
              <a:rPr lang="en-US" dirty="0" smtClean="0"/>
              <a:t>Cont</a:t>
            </a:r>
            <a:r>
              <a:rPr lang="en-US" dirty="0" smtClean="0"/>
              <a:t>.’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04800"/>
            <a:ext cx="8229600" cy="5486401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It is through measuring of performance that  workers with highest performance rate are rewarded, which acts as a job motivation factor (</a:t>
            </a:r>
            <a:r>
              <a:rPr lang="en-US" sz="2000" dirty="0" err="1" smtClean="0"/>
              <a:t>Kak</a:t>
            </a:r>
            <a:r>
              <a:rPr lang="en-US" sz="2000" dirty="0" smtClean="0"/>
              <a:t> et al., 2016).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Also, measuring of competence allows for healthcare reforms.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Measuring of competence allows for assessment of the organizational performance in the provision of the quality care.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Competence measurement is central to boosting confidence among workers.</a:t>
            </a:r>
          </a:p>
          <a:p>
            <a:pPr>
              <a:lnSpc>
                <a:spcPct val="2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34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791200"/>
            <a:ext cx="8229600" cy="838200"/>
          </a:xfrm>
        </p:spPr>
        <p:txBody>
          <a:bodyPr/>
          <a:lstStyle/>
          <a:p>
            <a:r>
              <a:rPr lang="en-US" dirty="0" smtClean="0"/>
              <a:t>Cont.’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228600"/>
            <a:ext cx="8229600" cy="58674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It is through measuring of competence that managers are able to plan for the introduction of new health services and identification of areas of improvement (</a:t>
            </a:r>
            <a:r>
              <a:rPr lang="en-US" sz="2000" dirty="0" err="1" smtClean="0"/>
              <a:t>Kak</a:t>
            </a:r>
            <a:r>
              <a:rPr lang="en-US" sz="2000" dirty="0" smtClean="0"/>
              <a:t> et al., 2016)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Measuring performance allows for the determination of efficacy of training interventions.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Measuring of performance allows for application of required standards.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Measuring of competence leads to adherence </a:t>
            </a:r>
            <a:r>
              <a:rPr lang="en-US" sz="2000" dirty="0"/>
              <a:t>t</a:t>
            </a:r>
            <a:r>
              <a:rPr lang="en-US" sz="2000" dirty="0" smtClean="0"/>
              <a:t>o core values. </a:t>
            </a:r>
          </a:p>
          <a:p>
            <a:pPr>
              <a:lnSpc>
                <a:spcPct val="2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4842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76800"/>
            <a:ext cx="7924800" cy="1828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Process of </a:t>
            </a:r>
            <a:r>
              <a:rPr lang="en-US" sz="4000" dirty="0" smtClean="0"/>
              <a:t>Tracking </a:t>
            </a:r>
            <a:r>
              <a:rPr lang="en-US" sz="4000" dirty="0" smtClean="0"/>
              <a:t>and </a:t>
            </a:r>
            <a:r>
              <a:rPr lang="en-US" sz="4000" dirty="0" smtClean="0"/>
              <a:t>Evaluating </a:t>
            </a:r>
            <a:r>
              <a:rPr lang="en-US" sz="4000" dirty="0"/>
              <a:t>T</a:t>
            </a:r>
            <a:r>
              <a:rPr lang="en-US" sz="4000" dirty="0" smtClean="0"/>
              <a:t>raining </a:t>
            </a:r>
            <a:r>
              <a:rPr lang="en-US" sz="4000" dirty="0"/>
              <a:t>E</a:t>
            </a:r>
            <a:r>
              <a:rPr lang="en-US" sz="4000" dirty="0" smtClean="0"/>
              <a:t>ffectiveness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6200"/>
            <a:ext cx="8229600" cy="50292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Among the methods that are used to evaluate  effectiveness of a training is the measurement of performance (</a:t>
            </a:r>
            <a:r>
              <a:rPr lang="en-US" sz="2000" dirty="0" err="1" smtClean="0"/>
              <a:t>Tolks</a:t>
            </a:r>
            <a:r>
              <a:rPr lang="en-US" sz="2000" dirty="0" smtClean="0"/>
              <a:t> et al., 2016). 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One of the aims of conducting a training is to achieve improved performance of workers. 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Therefore through assessment of the improvement of performance level such as reduction in error rate is an indication of success of the training program.</a:t>
            </a:r>
          </a:p>
        </p:txBody>
      </p:sp>
    </p:spTree>
    <p:extLst>
      <p:ext uri="{BB962C8B-B14F-4D97-AF65-F5344CB8AC3E}">
        <p14:creationId xmlns:p14="http://schemas.microsoft.com/office/powerpoint/2010/main" val="381457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5943600"/>
            <a:ext cx="6512511" cy="762000"/>
          </a:xfrm>
        </p:spPr>
        <p:txBody>
          <a:bodyPr/>
          <a:lstStyle/>
          <a:p>
            <a:r>
              <a:rPr lang="en-US" dirty="0" smtClean="0"/>
              <a:t>Cont.’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381000"/>
            <a:ext cx="7391400" cy="51054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/>
              <a:t>The other process is through evaluation of the behavior change in the organization (</a:t>
            </a:r>
            <a:r>
              <a:rPr lang="en-US" sz="2000" dirty="0" err="1" smtClean="0"/>
              <a:t>Tolks</a:t>
            </a:r>
            <a:r>
              <a:rPr lang="en-US" sz="2000" dirty="0" smtClean="0"/>
              <a:t> et al., 2016).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Unacceptable behavior is among the challenges that affect performance in an healthcare.</a:t>
            </a:r>
          </a:p>
          <a:p>
            <a:pPr>
              <a:lnSpc>
                <a:spcPct val="200000"/>
              </a:lnSpc>
            </a:pPr>
            <a:r>
              <a:rPr lang="en-US" sz="2000" dirty="0" smtClean="0"/>
              <a:t>Therefore, conducting an evaluation before and after the training is an effective way of </a:t>
            </a:r>
            <a:r>
              <a:rPr lang="en-US" sz="2000" dirty="0" smtClean="0"/>
              <a:t>determine </a:t>
            </a:r>
            <a:r>
              <a:rPr lang="en-US" sz="2000" dirty="0" smtClean="0"/>
              <a:t>the success rate of the training program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379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791200"/>
            <a:ext cx="8229600" cy="609600"/>
          </a:xfrm>
        </p:spPr>
        <p:txBody>
          <a:bodyPr/>
          <a:lstStyle/>
          <a:p>
            <a:r>
              <a:rPr lang="en-US" dirty="0" smtClean="0"/>
              <a:t>Cont.’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457200"/>
            <a:ext cx="7848600" cy="51816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/>
              <a:t>Conducting of test exams to gauge the acquisition of knowledge and skills is another process of evaluating the success of a training program(</a:t>
            </a:r>
            <a:r>
              <a:rPr lang="en-US" sz="2400" dirty="0" err="1" smtClean="0"/>
              <a:t>Tolks</a:t>
            </a:r>
            <a:r>
              <a:rPr lang="en-US" sz="2400" dirty="0" smtClean="0"/>
              <a:t> et al., 2016).</a:t>
            </a:r>
          </a:p>
          <a:p>
            <a:pPr>
              <a:lnSpc>
                <a:spcPct val="200000"/>
              </a:lnSpc>
            </a:pPr>
            <a:r>
              <a:rPr lang="en-US" sz="2400" dirty="0" smtClean="0"/>
              <a:t>Passing of test exams indicates success in the training program.</a:t>
            </a:r>
          </a:p>
          <a:p>
            <a:pPr>
              <a:lnSpc>
                <a:spcPct val="200000"/>
              </a:lnSpc>
            </a:pPr>
            <a:r>
              <a:rPr lang="en-US" sz="2400" dirty="0" smtClean="0"/>
              <a:t>In conclusion, training is an effective method of attaining high quality care in a hospital.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052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12192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731520"/>
            <a:ext cx="7848600" cy="460248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20000"/>
              </a:lnSpc>
            </a:pPr>
            <a:r>
              <a:rPr lang="en-US" dirty="0" smtClean="0"/>
              <a:t>Hughes, A. M., Gregory, M. E., Joseph, D. L., </a:t>
            </a:r>
            <a:r>
              <a:rPr lang="en-US" dirty="0" err="1" smtClean="0"/>
              <a:t>Sonesh</a:t>
            </a:r>
            <a:r>
              <a:rPr lang="en-US" dirty="0" smtClean="0"/>
              <a:t>, S. C., Marlow, S. L., </a:t>
            </a:r>
            <a:r>
              <a:rPr lang="en-US" dirty="0" err="1" smtClean="0"/>
              <a:t>Lacerenza</a:t>
            </a:r>
            <a:r>
              <a:rPr lang="en-US" dirty="0" smtClean="0"/>
              <a:t>, C. N., ... &amp; Salas, E. (2016). Saving lives: A meta-analysis of team training in healthcare. </a:t>
            </a:r>
            <a:r>
              <a:rPr lang="en-US" i="1" dirty="0" smtClean="0"/>
              <a:t>Journal of Applied Psychology</a:t>
            </a:r>
            <a:r>
              <a:rPr lang="en-US" dirty="0" smtClean="0"/>
              <a:t>, </a:t>
            </a:r>
            <a:r>
              <a:rPr lang="en-US" i="1" dirty="0" smtClean="0"/>
              <a:t>101</a:t>
            </a:r>
            <a:r>
              <a:rPr lang="en-US" dirty="0" smtClean="0"/>
              <a:t>(9), 1266.</a:t>
            </a:r>
          </a:p>
          <a:p>
            <a:pPr>
              <a:lnSpc>
                <a:spcPct val="220000"/>
              </a:lnSpc>
            </a:pPr>
            <a:r>
              <a:rPr lang="en-US" dirty="0" err="1" smtClean="0"/>
              <a:t>Kak</a:t>
            </a:r>
            <a:r>
              <a:rPr lang="en-US" dirty="0" smtClean="0"/>
              <a:t>, N., </a:t>
            </a:r>
            <a:r>
              <a:rPr lang="en-US" dirty="0" err="1" smtClean="0"/>
              <a:t>Burkhalter</a:t>
            </a:r>
            <a:r>
              <a:rPr lang="en-US" dirty="0" smtClean="0"/>
              <a:t>, B., &amp; Cooper, M. A. (2001). Measuring the competence of healthcare providers. </a:t>
            </a:r>
            <a:r>
              <a:rPr lang="en-US" i="1" dirty="0" smtClean="0"/>
              <a:t>Operations Research Issue Paper</a:t>
            </a:r>
            <a:r>
              <a:rPr lang="en-US" dirty="0" smtClean="0"/>
              <a:t>, </a:t>
            </a:r>
            <a:r>
              <a:rPr lang="en-US" i="1" dirty="0" smtClean="0"/>
              <a:t>2</a:t>
            </a:r>
            <a:r>
              <a:rPr lang="en-US" dirty="0" smtClean="0"/>
              <a:t>(1), 1-28</a:t>
            </a:r>
            <a:r>
              <a:rPr lang="en-US" dirty="0" smtClean="0"/>
              <a:t>.</a:t>
            </a:r>
          </a:p>
          <a:p>
            <a:pPr>
              <a:lnSpc>
                <a:spcPct val="220000"/>
              </a:lnSpc>
            </a:pPr>
            <a:r>
              <a:rPr lang="en-US" dirty="0" err="1"/>
              <a:t>Tolks</a:t>
            </a:r>
            <a:r>
              <a:rPr lang="en-US" dirty="0"/>
              <a:t>, D., </a:t>
            </a:r>
            <a:r>
              <a:rPr lang="en-US" dirty="0" err="1"/>
              <a:t>Schäfer</a:t>
            </a:r>
            <a:r>
              <a:rPr lang="en-US" dirty="0"/>
              <a:t>, C., </a:t>
            </a:r>
            <a:r>
              <a:rPr lang="en-US" dirty="0" err="1"/>
              <a:t>Raupach</a:t>
            </a:r>
            <a:r>
              <a:rPr lang="en-US" dirty="0"/>
              <a:t>, T., Kruse, L., </a:t>
            </a:r>
            <a:r>
              <a:rPr lang="en-US" dirty="0" err="1"/>
              <a:t>Sarikas</a:t>
            </a:r>
            <a:r>
              <a:rPr lang="en-US" dirty="0"/>
              <a:t>, A., Gerhardt-</a:t>
            </a:r>
            <a:r>
              <a:rPr lang="en-US" dirty="0" err="1"/>
              <a:t>Szép</a:t>
            </a:r>
            <a:r>
              <a:rPr lang="en-US" dirty="0"/>
              <a:t>, S., ... &amp; </a:t>
            </a:r>
            <a:r>
              <a:rPr lang="en-US" dirty="0" err="1"/>
              <a:t>Sostmann</a:t>
            </a:r>
            <a:r>
              <a:rPr lang="en-US" dirty="0"/>
              <a:t>, K. (2016). An introduction to the inverted/flipped classroom model in education and advanced training in medicine and in the healthcare professions. </a:t>
            </a:r>
            <a:r>
              <a:rPr lang="en-US" i="1" dirty="0"/>
              <a:t>GMS journal for medical education</a:t>
            </a:r>
            <a:r>
              <a:rPr lang="en-US" dirty="0"/>
              <a:t>, </a:t>
            </a:r>
            <a:r>
              <a:rPr lang="en-US" i="1" dirty="0"/>
              <a:t>33</a:t>
            </a:r>
            <a:r>
              <a:rPr lang="en-US" dirty="0"/>
              <a:t>(3).</a:t>
            </a:r>
          </a:p>
          <a:p>
            <a:pPr>
              <a:lnSpc>
                <a:spcPct val="220000"/>
              </a:lnSpc>
            </a:pPr>
            <a:endParaRPr lang="en-US" dirty="0" smtClean="0"/>
          </a:p>
          <a:p>
            <a:pPr>
              <a:lnSpc>
                <a:spcPct val="22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96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193</TotalTime>
  <Words>912</Words>
  <Application>Microsoft Office PowerPoint</Application>
  <PresentationFormat>On-screen Show (4:3)</PresentationFormat>
  <Paragraphs>67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Slipstream</vt:lpstr>
      <vt:lpstr>Training and Education in Healthcare</vt:lpstr>
      <vt:lpstr>Introduction</vt:lpstr>
      <vt:lpstr>Introduction</vt:lpstr>
      <vt:lpstr>Reasons for training and education in Healthcare</vt:lpstr>
      <vt:lpstr>Cont.’</vt:lpstr>
      <vt:lpstr>Cont.’</vt:lpstr>
      <vt:lpstr>Importance for Measuring Competencies</vt:lpstr>
      <vt:lpstr>PowerPoint Presentation</vt:lpstr>
      <vt:lpstr>Cont.’</vt:lpstr>
      <vt:lpstr>Cont.’</vt:lpstr>
      <vt:lpstr>Process of Tracking and Evaluating Training Effectiveness</vt:lpstr>
      <vt:lpstr>Cont.’</vt:lpstr>
      <vt:lpstr>Cont.’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and education in Healthcare</dc:title>
  <dc:creator>hp</dc:creator>
  <cp:lastModifiedBy>Simon</cp:lastModifiedBy>
  <cp:revision>21</cp:revision>
  <dcterms:created xsi:type="dcterms:W3CDTF">2019-07-22T06:42:54Z</dcterms:created>
  <dcterms:modified xsi:type="dcterms:W3CDTF">2019-07-22T19:30:30Z</dcterms:modified>
</cp:coreProperties>
</file>